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72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44" autoAdjust="0"/>
    <p:restoredTop sz="77674" autoAdjust="0"/>
  </p:normalViewPr>
  <p:slideViewPr>
    <p:cSldViewPr snapToGrid="0">
      <p:cViewPr varScale="1">
        <p:scale>
          <a:sx n="86" d="100"/>
          <a:sy n="86" d="100"/>
        </p:scale>
        <p:origin x="160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BCE88-9356-4F27-9EAD-749BA5DBDA54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A3C7E-0DF8-4587-8DC3-8A7543676C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375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4648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You can’t be arrested and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locked up for no reason.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9872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Everyone is free to move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around the country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186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Governments must keep all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children safe from war.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44328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You have the right to think for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yourself and tell other people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what you believe.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135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You have the right to refuse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to fight in a war if you think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it’s wrong.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35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Simple: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a war or armed conflict,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are not allowed to target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civilians, only soldiers and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military targets.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13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Simple: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When your army takes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control of somewhere else,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 cannot move your own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people to live there.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516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Simple: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Every adult has the right to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marry and start a family.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900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When your army is in control of somewhere outside your own country, you should not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destroy homes and people’s stuff unless you have to as part of the war.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70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Every child has the right to an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education.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795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The path of the wall Israel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has built in Palestine is illegal.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174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You can join groups and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meet up with people.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924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sz="1200" b="0" i="0" u="none" strike="noStrike" baseline="0" dirty="0" smtClean="0">
                <a:latin typeface="HelveticaNeueLTStd-Bd"/>
              </a:rPr>
              <a:t>Simple: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Children have the right to</a:t>
            </a:r>
          </a:p>
          <a:p>
            <a:pPr algn="l"/>
            <a:r>
              <a:rPr lang="en-GB" sz="1200" b="0" i="0" u="none" strike="noStrike" baseline="0" dirty="0" smtClean="0">
                <a:latin typeface="HelveticaNeueLTStd-Lt"/>
              </a:rPr>
              <a:t>relax and play.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A3C7E-0DF8-4587-8DC3-8A7543676C3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25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373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385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645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181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690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785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260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071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4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366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989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FB1B76-60A3-4006-BC9B-7E98568D8CA2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006C2-9C4D-40D7-9FCB-0380F74D896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876" y="100744"/>
            <a:ext cx="2429325" cy="1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034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512" y="1"/>
            <a:ext cx="601215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8041" y="0"/>
            <a:ext cx="6025144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GB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 rights and</a:t>
            </a:r>
            <a:br>
              <a:rPr lang="en-GB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law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58041" y="2794269"/>
            <a:ext cx="5759137" cy="3024640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5113" algn="l"/>
            <a:r>
              <a:rPr lang="en-US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print the human rights on separate sheets</a:t>
            </a:r>
          </a:p>
          <a:p>
            <a:pPr marL="265113" algn="l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 File 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P</a:t>
            </a:r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rint </a:t>
            </a:r>
            <a:r>
              <a:rPr lang="en-US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slides 4-16</a:t>
            </a:r>
            <a:endPara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5113" algn="l"/>
            <a:r>
              <a:rPr lang="en-US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include simpler text, Change “full page slides” to “notes pages”</a:t>
            </a:r>
          </a:p>
          <a:p>
            <a:pPr marL="265113" algn="l"/>
            <a:endParaRPr lang="en-US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12">
            <a:extLst>
              <a:ext uri="{FF2B5EF4-FFF2-40B4-BE49-F238E27FC236}">
                <a16:creationId xmlns:a16="http://schemas.microsoft.com/office/drawing/2014/main" id="{5B1B6E62-9462-D54C-9E87-B042BC1EC2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0819" y="5491462"/>
            <a:ext cx="2358732" cy="173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06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Everyone has the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right to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freedom of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peaceful assembly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 association.</a:t>
            </a:r>
          </a:p>
          <a:p>
            <a:pPr marL="0" indent="0">
              <a:buNone/>
            </a:pPr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 Article </a:t>
            </a: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18, </a:t>
            </a:r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Universal Declaration </a:t>
            </a: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of Human Rights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4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Children have the right to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relax and play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- Article 31: UN Convention</a:t>
            </a:r>
          </a:p>
          <a:p>
            <a:pPr marL="0" indent="0">
              <a:buNone/>
            </a:pPr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on the Rights of the Child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11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No-one shall be subject to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arbitrary arrest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- Article 9, Universal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Declaration of Human rights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62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Everyone has the right to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freedom of movement and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residence within the borders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of each state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- Article 13, Universal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Declaration of Human Rights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1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Governments must do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everything they can to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protect and care for children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affected by war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- Article 38, UN Convention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on the Rights of the Child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85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Everyone has the right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to freedom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of opinion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and expression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; this right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includes freedom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to hold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opinions without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interference and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to seek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, receive and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impart information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ideas through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any media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and regardless of frontiers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- Article 19, Universal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Declaration of Human Rights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479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The right to </a:t>
            </a: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conscientious objection </a:t>
            </a:r>
            <a:r>
              <a:rPr lang="en-GB" sz="4800" dirty="0">
                <a:latin typeface="Arial" panose="020B0604020202020204" pitchFamily="34" charset="0"/>
                <a:cs typeface="Arial" panose="020B0604020202020204" pitchFamily="34" charset="0"/>
              </a:rPr>
              <a:t>is recognised</a:t>
            </a:r>
            <a:r>
              <a:rPr lang="en-GB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- Article </a:t>
            </a: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10, EU Charter of</a:t>
            </a:r>
          </a:p>
          <a:p>
            <a:pPr marL="0" indent="0">
              <a:buNone/>
            </a:pPr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Fundamental Rights</a:t>
            </a:r>
          </a:p>
        </p:txBody>
      </p:sp>
    </p:spTree>
    <p:extLst>
      <p:ext uri="{BB962C8B-B14F-4D97-AF65-F5344CB8AC3E}">
        <p14:creationId xmlns:p14="http://schemas.microsoft.com/office/powerpoint/2010/main" val="185584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8041" y="0"/>
            <a:ext cx="6025144" cy="23876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Human rights and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International law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41922" y="2509024"/>
            <a:ext cx="4274635" cy="43489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1061" y="-110361"/>
            <a:ext cx="6509050" cy="742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6410" y="365125"/>
            <a:ext cx="10807390" cy="1325563"/>
          </a:xfrm>
        </p:spPr>
        <p:txBody>
          <a:bodyPr/>
          <a:lstStyle/>
          <a:p>
            <a:r>
              <a:rPr lang="en-GB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Relevant international law</a:t>
            </a:r>
            <a:endParaRPr lang="en-GB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410" y="1353312"/>
            <a:ext cx="6962930" cy="5504688"/>
          </a:xfrm>
        </p:spPr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Universal Declaration of Human Rights (1948). While not a binding treaty, it forms the underlying principles of human rights law worldwide.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Fourth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Geneva Convention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to the Protection of Civilian Persons in Time of War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(1949).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United Nations Convention on the Rights of the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Child (1989)</a:t>
            </a:r>
          </a:p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International Court of justice Ruling (2004)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9340" y="0"/>
            <a:ext cx="46826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08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Distinguish between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the civilian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population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and combatants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[and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direct] operations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only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against military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 Additional Protocol I of the Geneva Conventions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171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The Occupying Power shall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not deport or transfer parts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of its own civilian population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into the territory it occupies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- Fourth Geneva Convention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20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Men and women of full age,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without any limitation due to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race, nationality or religion,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have the right to marry and to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found a family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 Article 16, Universal Declaration of Human Rights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8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Any destruction by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the Occupying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Power of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real or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personal property...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Is prohibited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, except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where such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destruction is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rendered absolutely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necessary by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military operations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Fourth Geneva Convention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44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State Parties recognise the</a:t>
            </a:r>
          </a:p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right of children to education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- Article 28, UN Convention on the Rights of the Child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57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The construction of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the wall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being built by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Israel, the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occupying Power,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Occupied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Palestinian Territory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, including in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and around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East Jerusalem,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and its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associated </a:t>
            </a:r>
            <a:r>
              <a:rPr lang="en-GB" sz="4400" dirty="0" err="1">
                <a:latin typeface="Arial" panose="020B0604020202020204" pitchFamily="34" charset="0"/>
                <a:cs typeface="Arial" panose="020B0604020202020204" pitchFamily="34" charset="0"/>
              </a:rPr>
              <a:t>régime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are contrary </a:t>
            </a:r>
            <a:r>
              <a:rPr lang="en-GB" sz="4400" dirty="0">
                <a:latin typeface="Arial" panose="020B0604020202020204" pitchFamily="34" charset="0"/>
                <a:cs typeface="Arial" panose="020B0604020202020204" pitchFamily="34" charset="0"/>
              </a:rPr>
              <a:t>to international law</a:t>
            </a:r>
            <a:r>
              <a:rPr lang="en-GB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International Court </a:t>
            </a:r>
            <a:r>
              <a:rPr lang="en-GB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of Justice </a:t>
            </a:r>
            <a:r>
              <a:rPr lang="en-GB" sz="4000" dirty="0">
                <a:latin typeface="Arial" panose="020B0604020202020204" pitchFamily="34" charset="0"/>
                <a:cs typeface="Arial" panose="020B0604020202020204" pitchFamily="34" charset="0"/>
              </a:rPr>
              <a:t>ruling, 2004</a:t>
            </a:r>
            <a:endParaRPr lang="en-GB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114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688</Words>
  <Application>Microsoft Office PowerPoint</Application>
  <PresentationFormat>Widescreen</PresentationFormat>
  <Paragraphs>118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HelveticaNeueLTStd-Bd</vt:lpstr>
      <vt:lpstr>HelveticaNeueLTStd-Lt</vt:lpstr>
      <vt:lpstr>Wingdings</vt:lpstr>
      <vt:lpstr>Office Theme</vt:lpstr>
      <vt:lpstr>Human rights and International law</vt:lpstr>
      <vt:lpstr>Human rights and International law</vt:lpstr>
      <vt:lpstr>Relevant international law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RSOF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 Brooks</dc:creator>
  <cp:lastModifiedBy>Ellis Brooks</cp:lastModifiedBy>
  <cp:revision>11</cp:revision>
  <dcterms:created xsi:type="dcterms:W3CDTF">2019-02-24T18:39:48Z</dcterms:created>
  <dcterms:modified xsi:type="dcterms:W3CDTF">2019-05-08T09:02:00Z</dcterms:modified>
</cp:coreProperties>
</file>